
<file path=[Content_Types].xml><?xml version="1.0" encoding="utf-8"?>
<Types xmlns="http://schemas.openxmlformats.org/package/2006/content-types"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317" r:id="rId3"/>
    <p:sldId id="451" r:id="rId4"/>
    <p:sldId id="452" r:id="rId5"/>
    <p:sldId id="453" r:id="rId6"/>
    <p:sldId id="454" r:id="rId7"/>
    <p:sldId id="455" r:id="rId8"/>
    <p:sldId id="457" r:id="rId9"/>
    <p:sldId id="456" r:id="rId10"/>
    <p:sldId id="458" r:id="rId11"/>
    <p:sldId id="466" r:id="rId13"/>
    <p:sldId id="467" r:id="rId14"/>
    <p:sldId id="465" r:id="rId15"/>
    <p:sldId id="462" r:id="rId16"/>
    <p:sldId id="463" r:id="rId17"/>
    <p:sldId id="461" r:id="rId18"/>
    <p:sldId id="464" r:id="rId19"/>
    <p:sldId id="468" r:id="rId20"/>
    <p:sldId id="469" r:id="rId21"/>
    <p:sldId id="471" r:id="rId22"/>
    <p:sldId id="472" r:id="rId23"/>
    <p:sldId id="470" r:id="rId24"/>
    <p:sldId id="473" r:id="rId25"/>
    <p:sldId id="479" r:id="rId26"/>
    <p:sldId id="480" r:id="rId27"/>
    <p:sldId id="476" r:id="rId28"/>
    <p:sldId id="475" r:id="rId29"/>
    <p:sldId id="477" r:id="rId30"/>
    <p:sldId id="478" r:id="rId31"/>
    <p:sldId id="483" r:id="rId32"/>
    <p:sldId id="484" r:id="rId33"/>
    <p:sldId id="485" r:id="rId34"/>
    <p:sldId id="488" r:id="rId35"/>
    <p:sldId id="489" r:id="rId36"/>
    <p:sldId id="490" r:id="rId37"/>
    <p:sldId id="491" r:id="rId38"/>
    <p:sldId id="493" r:id="rId39"/>
    <p:sldId id="494" r:id="rId40"/>
    <p:sldId id="496" r:id="rId41"/>
    <p:sldId id="495" r:id="rId42"/>
    <p:sldId id="497" r:id="rId43"/>
    <p:sldId id="498" r:id="rId44"/>
    <p:sldId id="499" r:id="rId45"/>
    <p:sldId id="500" r:id="rId46"/>
    <p:sldId id="501" r:id="rId47"/>
    <p:sldId id="503" r:id="rId48"/>
    <p:sldId id="504" r:id="rId49"/>
    <p:sldId id="505" r:id="rId50"/>
    <p:sldId id="506" r:id="rId51"/>
    <p:sldId id="507" r:id="rId52"/>
    <p:sldId id="508" r:id="rId53"/>
    <p:sldId id="509" r:id="rId54"/>
    <p:sldId id="511" r:id="rId55"/>
    <p:sldId id="512" r:id="rId56"/>
  </p:sldIdLst>
  <p:sldSz cx="9144000" cy="6858000" type="screen4x3"/>
  <p:notesSz cx="6858000" cy="9144000"/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课程介绍" id="{354347DB-713E-8E4C-B426-7A036AC9D821}">
          <p14:sldIdLst>
            <p14:sldId id="317"/>
          </p14:sldIdLst>
        </p14:section>
        <p14:section name="pandas基础" id="{AA1E6BC2-BEA1-8F4A-BB48-5EDA488CFEB1}">
          <p14:sldIdLst>
            <p14:sldId id="453"/>
            <p14:sldId id="457"/>
            <p14:sldId id="456"/>
            <p14:sldId id="452"/>
            <p14:sldId id="454"/>
            <p14:sldId id="458"/>
            <p14:sldId id="455"/>
            <p14:sldId id="451"/>
          </p14:sldIdLst>
        </p14:section>
        <p14:section name="pandas读取外部数据" id="{110B6D27-DB7C-5C49-9893-AEA4C07F56F6}">
          <p14:sldIdLst>
            <p14:sldId id="466"/>
            <p14:sldId id="467"/>
          </p14:sldIdLst>
        </p14:section>
        <p14:section name="pandas之DataFrame" id="{1AC422AF-329F-D748-B296-0EF77E43443D}">
          <p14:sldIdLst>
            <p14:sldId id="461"/>
            <p14:sldId id="464"/>
            <p14:sldId id="465"/>
            <p14:sldId id="463"/>
            <p14:sldId id="462"/>
          </p14:sldIdLst>
        </p14:section>
        <p14:section name="pandas索引数据" id="{0B338C72-30A3-7A47-B7AF-BB9EC533B98A}">
          <p14:sldIdLst>
            <p14:sldId id="468"/>
            <p14:sldId id="469"/>
            <p14:sldId id="471"/>
            <p14:sldId id="470"/>
            <p14:sldId id="473"/>
            <p14:sldId id="472"/>
          </p14:sldIdLst>
        </p14:section>
        <p14:section name="数据处理" id="{AF006B2A-8010-7943-BBE8-C44E7AF41310}">
          <p14:sldIdLst>
            <p14:sldId id="479"/>
            <p14:sldId id="480"/>
          </p14:sldIdLst>
        </p14:section>
        <p14:section name="pandas常用统计方法" id="{EBDE87B1-2745-3B42-BB28-31D46E577B85}">
          <p14:sldIdLst>
            <p14:sldId id="475"/>
            <p14:sldId id="478"/>
            <p14:sldId id="483"/>
            <p14:sldId id="484"/>
            <p14:sldId id="485"/>
            <p14:sldId id="476"/>
            <p14:sldId id="477"/>
          </p14:sldIdLst>
        </p14:section>
        <p14:section name="pandas的分组和聚合" id="{46ABF2B6-18A7-D04A-99F1-5278AE237930}">
          <p14:sldIdLst>
            <p14:sldId id="488"/>
            <p14:sldId id="490"/>
            <p14:sldId id="491"/>
            <p14:sldId id="494"/>
            <p14:sldId id="496"/>
            <p14:sldId id="495"/>
            <p14:sldId id="498"/>
            <p14:sldId id="499"/>
            <p14:sldId id="500"/>
            <p14:sldId id="501"/>
            <p14:sldId id="497"/>
            <p14:sldId id="493"/>
            <p14:sldId id="489"/>
          </p14:sldIdLst>
        </p14:section>
        <p14:section name="pandas时间序列" id="{169EE861-3000-3C4F-8308-4FC31D342F03}">
          <p14:sldIdLst>
            <p14:sldId id="511"/>
            <p14:sldId id="509"/>
            <p14:sldId id="508"/>
            <p14:sldId id="507"/>
            <p14:sldId id="506"/>
            <p14:sldId id="504"/>
            <p14:sldId id="503"/>
            <p14:sldId id="505"/>
            <p14:sldId id="51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7" autoAdjust="0"/>
    <p:restoredTop sz="96137" autoAdjust="0"/>
  </p:normalViewPr>
  <p:slideViewPr>
    <p:cSldViewPr snapToGrid="0" snapToObjects="1">
      <p:cViewPr>
        <p:scale>
          <a:sx n="100" d="100"/>
          <a:sy n="100" d="100"/>
        </p:scale>
        <p:origin x="-738" y="138"/>
      </p:cViewPr>
      <p:guideLst>
        <p:guide orient="horz" pos="2169"/>
        <p:guide pos="28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F3FF9A4E-E4CD-46BB-8330-AE8B871AB2F2}" type="datetime1">
              <a:rPr lang="zh-CN" altLang="en-US"/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>
              <a:defRPr/>
            </a:pPr>
            <a:r>
              <a:rPr lang="zh-CN" altLang="en-US" smtClean="0"/>
              <a:t>二级</a:t>
            </a:r>
            <a:endParaRPr lang="zh-CN" altLang="en-US" smtClean="0"/>
          </a:p>
          <a:p>
            <a:pPr>
              <a:defRPr/>
            </a:pPr>
            <a:r>
              <a:rPr lang="zh-CN" altLang="en-US" smtClean="0"/>
              <a:t>三级</a:t>
            </a:r>
            <a:endParaRPr lang="zh-CN" altLang="en-US" smtClean="0"/>
          </a:p>
          <a:p>
            <a:pPr>
              <a:defRPr/>
            </a:pPr>
            <a:r>
              <a:rPr lang="zh-CN" altLang="en-US" smtClean="0"/>
              <a:t>四级</a:t>
            </a:r>
            <a:endParaRPr lang="zh-CN" altLang="en-US" smtClean="0"/>
          </a:p>
          <a:p>
            <a:pPr>
              <a:defRPr/>
            </a:pPr>
            <a:r>
              <a:rPr lang="zh-CN" altLang="en-US" smtClean="0"/>
              <a:t>五级</a:t>
            </a:r>
            <a:endParaRPr lang="zh-CN" altLang="en-US" smtClean="0"/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C2781-B66C-413C-B009-A97FB973E51B}" type="slidenum">
              <a:rPr lang="zh-CN" altLang="en-US"/>
            </a:fld>
            <a:endParaRPr lang="zh-CN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np.arange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(24).reshape((4,6)).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astype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(float))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t.index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= list("ABCD")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t.columns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= list("UVWXYZ")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t.loc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["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A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",["U","Z"]]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np.nan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t.loc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["D","W"]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np.nan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t.loc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["B","Y"] = 0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t2  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np.zeros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((2,5)),index=list("AB"),columns=list("VWXYZ"))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t1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np.ones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((3,4)),index = list("ABC"))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t2  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np.zeros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((2,5)),index=list("AB"),columns=list("VWXYZ"))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t1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np.ones</a:t>
            </a:r>
            <a:r>
              <a:rPr lang="en-US" altLang="zh-CN" sz="12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((3,4)),index = list("ABC"))</a:t>
            </a:r>
            <a:endParaRPr lang="en-US" altLang="zh-CN" sz="1200" kern="120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t2  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np.zeros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((2,5)),index=list("AB"),columns=list("VWXYZ"))</a:t>
            </a:r>
            <a:endParaRPr lang="en-US" altLang="zh-CN" sz="1200" kern="120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t1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np.ones</a:t>
            </a:r>
            <a:r>
              <a:rPr lang="en-US" altLang="zh-CN" sz="12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((3,4)),index = list("ABC"))</a:t>
            </a:r>
            <a:endParaRPr lang="en-US" altLang="zh-CN" sz="1200" kern="120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%y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两位数的年份表示（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00-99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%Y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四位数的年份表示（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000-9999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%m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月份（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01-12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%d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月内中的一天（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0-31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%H 24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小时制小时数（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0-23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%I 12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小时制小时数（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01-12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 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%M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分钟数（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00=59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%S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秒（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00-59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%a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本地简化星期名称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%A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本地完整星期名称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%b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本地简化的月份名称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%B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本地完整的月份名称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%c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本地相应的日期表示和时间表示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%j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年内的一天（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001-366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%p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A.M.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P.M.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的等价符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%U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一年中的星期数（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00-53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）星期天为星期的开始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%w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星期（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0-6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），星期天为星期的开始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%W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一年中的星期数（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00-53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）星期一为星期的开始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%x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本地相应的日期表示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%X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本地相应的时间表示</a:t>
            </a:r>
            <a:br>
              <a:rPr lang="zh-CN" altLang="en-US" dirty="0" smtClean="0"/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%Z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当前时区的名称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pd.DataFrame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np.random.uniform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(10,50,(100,1)),index=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pd.date_range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("20170101",periods=100))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</a:fld>
            <a:endParaRPr lang="zh-CN" alt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98475" y="1844824"/>
            <a:ext cx="8128000" cy="415925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n"/>
              <a:defRPr sz="2000"/>
            </a:lvl1pPr>
            <a:lvl2pPr marL="800100" indent="-342900">
              <a:buFont typeface="Wingdings" panose="05000000000000000000" pitchFamily="2" charset="2"/>
              <a:buChar char="p"/>
              <a:defRPr sz="2000"/>
            </a:lvl2pPr>
            <a:lvl3pPr marL="1143000" indent="-228600">
              <a:buFont typeface="Wingdings" panose="05000000000000000000" pitchFamily="2" charset="2"/>
              <a:buChar char="Ø"/>
              <a:defRPr sz="2000"/>
            </a:lvl3pPr>
            <a:lvl4pPr marL="1600200" indent="-228600">
              <a:buFont typeface="Wingdings" panose="05000000000000000000" pitchFamily="2" charset="2"/>
              <a:buChar char="ü"/>
              <a:defRPr sz="2000"/>
            </a:lvl4pPr>
            <a:lvl5pPr marL="2057400" indent="-2286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715579"/>
          </a:xfrm>
        </p:spPr>
        <p:txBody>
          <a:bodyPr anchor="b"/>
          <a:lstStyle>
            <a:lvl1pPr algn="ctr">
              <a:defRPr sz="3600">
                <a:latin typeface="Hiragino Sans GB W3" charset="-122"/>
                <a:ea typeface="Hiragino Sans GB W3" charset="-122"/>
                <a:cs typeface="Hiragino Sans GB W3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2412544"/>
            <a:ext cx="6858000" cy="238760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6C31-EE7A-4411-A45C-DDF7D2352E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8030-9616-401B-859B-C9A7A46604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43336"/>
            <a:ext cx="8128000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dirty="0" smtClean="0">
                <a:sym typeface="Eurostile" charset="0"/>
              </a:rPr>
              <a:t>单击此处编辑母版标题样式</a:t>
            </a:r>
            <a:endParaRPr lang="zh-CN" dirty="0" smtClean="0">
              <a:sym typeface="Eurostile" charset="0"/>
            </a:endParaRPr>
          </a:p>
        </p:txBody>
      </p:sp>
      <p:sp>
        <p:nvSpPr>
          <p:cNvPr id="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3075" y="1994694"/>
            <a:ext cx="8128000" cy="415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dirty="0" smtClean="0">
                <a:sym typeface="Eurostile" charset="0"/>
              </a:rPr>
              <a:t>单击此处编辑母版文本样式</a:t>
            </a:r>
            <a:endParaRPr lang="zh-CN" dirty="0" smtClean="0">
              <a:sym typeface="Eurostile" charset="0"/>
            </a:endParaRPr>
          </a:p>
          <a:p>
            <a:pPr lvl="1"/>
            <a:r>
              <a:rPr lang="zh-CN" dirty="0" smtClean="0">
                <a:sym typeface="Eurostile" charset="0"/>
              </a:rPr>
              <a:t>二级</a:t>
            </a:r>
            <a:endParaRPr lang="zh-CN" dirty="0" smtClean="0">
              <a:sym typeface="Eurostile" charset="0"/>
            </a:endParaRPr>
          </a:p>
          <a:p>
            <a:pPr lvl="2"/>
            <a:r>
              <a:rPr lang="zh-CN" dirty="0" smtClean="0">
                <a:sym typeface="Eurostile" charset="0"/>
              </a:rPr>
              <a:t>三级</a:t>
            </a:r>
            <a:endParaRPr lang="zh-CN" dirty="0" smtClean="0">
              <a:sym typeface="Eurostile" charset="0"/>
            </a:endParaRPr>
          </a:p>
          <a:p>
            <a:pPr lvl="3"/>
            <a:r>
              <a:rPr lang="zh-CN" dirty="0" smtClean="0">
                <a:sym typeface="Eurostile" charset="0"/>
              </a:rPr>
              <a:t>四级</a:t>
            </a:r>
            <a:endParaRPr lang="zh-CN" dirty="0" smtClean="0">
              <a:sym typeface="Eurostile" charset="0"/>
            </a:endParaRPr>
          </a:p>
          <a:p>
            <a:pPr lvl="4"/>
            <a:r>
              <a:rPr lang="zh-CN" dirty="0" smtClean="0">
                <a:sym typeface="Eurostile" charset="0"/>
              </a:rPr>
              <a:t>五级</a:t>
            </a:r>
            <a:endParaRPr lang="zh-CN" dirty="0" smtClean="0">
              <a:sym typeface="Eurostile" charset="0"/>
            </a:endParaRPr>
          </a:p>
        </p:txBody>
      </p:sp>
      <p:pic>
        <p:nvPicPr>
          <p:cNvPr id="2" name="图片 1" descr="百战视频水印 (1)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20728" y="6126163"/>
            <a:ext cx="2770187" cy="5048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1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1" Type="http://schemas.openxmlformats.org/officeDocument/2006/relationships/image" Target="../media/image15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tif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tif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tif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7059" y="1731524"/>
            <a:ext cx="2621280" cy="1568450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endParaRPr lang="zh-CN" altLang="en-US" sz="48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pandas</a:t>
            </a:r>
            <a:endParaRPr lang="en-US" altLang="zh-CN" sz="48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8400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之读取外部数据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61871" y="2081718"/>
            <a:ext cx="433853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现在假设我们有一个组关于狗的名字的统计数据，那么为了观察这组数据的情况，我们应该怎么做呢？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200" dirty="0" smtClean="0">
                <a:latin typeface="PingFang SC" charset="-122"/>
                <a:ea typeface="PingFang SC" charset="-122"/>
                <a:cs typeface="PingFang SC" charset="-122"/>
              </a:rPr>
              <a:t>数据来源：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https://</a:t>
            </a:r>
            <a:r>
              <a:rPr lang="en-US" altLang="zh-CN" sz="1200" dirty="0" err="1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/new-</a:t>
            </a:r>
            <a:r>
              <a:rPr lang="en-US" altLang="zh-CN" sz="1200" dirty="0" err="1">
                <a:latin typeface="PingFang SC" charset="-122"/>
                <a:ea typeface="PingFang SC" charset="-122"/>
                <a:cs typeface="PingFang SC" charset="-122"/>
              </a:rPr>
              <a:t>york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-city/</a:t>
            </a:r>
            <a:r>
              <a:rPr lang="en-US" altLang="zh-CN" sz="1200" dirty="0" err="1">
                <a:latin typeface="PingFang SC" charset="-122"/>
                <a:ea typeface="PingFang SC" charset="-122"/>
                <a:cs typeface="PingFang SC" charset="-122"/>
              </a:rPr>
              <a:t>nyc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-dog-names/data</a:t>
            </a:r>
            <a:endParaRPr lang="en-US" altLang="zh-CN" sz="12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2874" y="1665660"/>
            <a:ext cx="2573601" cy="36067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之读取外部数据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61871" y="2081718"/>
            <a:ext cx="6702359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我们的这组数据存在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csv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中，我们直接使用</a:t>
            </a:r>
            <a:r>
              <a:rPr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pd.</a:t>
            </a:r>
            <a:r>
              <a:rPr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read_csv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即可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和我们想象的有些差别，我们以为他会是一个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类型，但是他是一个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，那么接下来我们就来了解这种数据类型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但是，还有一个问题：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对于</a:t>
            </a:r>
            <a:r>
              <a:rPr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数据库比如</a:t>
            </a:r>
            <a:r>
              <a:rPr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mysql</a:t>
            </a:r>
            <a:r>
              <a:rPr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或者</a:t>
            </a:r>
            <a:r>
              <a:rPr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中数据我们如何使用呢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？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 err="1" smtClean="0"/>
              <a:t>pd.read_sql</a:t>
            </a:r>
            <a:r>
              <a:rPr lang="en-US" altLang="zh-CN" sz="1600" dirty="0" smtClean="0"/>
              <a:t>(</a:t>
            </a:r>
            <a:r>
              <a:rPr lang="en-US" altLang="zh-CN" sz="1600" dirty="0" err="1" smtClean="0"/>
              <a:t>sql_sentence,connection</a:t>
            </a:r>
            <a:r>
              <a:rPr lang="en-US" altLang="zh-CN" sz="1600" dirty="0" smtClean="0"/>
              <a:t>)</a:t>
            </a:r>
            <a:endParaRPr lang="en-US" altLang="zh-CN" sz="1600" dirty="0" smtClean="0"/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那么，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呢？</a:t>
            </a:r>
            <a:endParaRPr lang="zh-CN" altLang="en-US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data = pd.DataFrame(list(mongodb_table.find()))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DataFrame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2734" y="1944944"/>
            <a:ext cx="7519481" cy="239631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01949" y="4873557"/>
            <a:ext cx="48832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err="1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lang="zh-CN" altLang="en-US" sz="1400" b="1" dirty="0">
                <a:latin typeface="PingFang SC" charset="-122"/>
                <a:ea typeface="PingFang SC" charset="-122"/>
                <a:cs typeface="PingFang SC" charset="-122"/>
              </a:rPr>
              <a:t>对象既有行索引，又有列索引</a:t>
            </a:r>
            <a:endParaRPr lang="zh-CN" altLang="en-US" sz="1400" b="1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行索引，表明不同行，横向索引，叫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轴，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axis=0</a:t>
            </a:r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列索引，表名不同列，纵向索引，叫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columns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轴，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axis=1</a:t>
            </a:r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DataFrame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2416" y="1756509"/>
            <a:ext cx="6867728" cy="39556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DataFrame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8680" y="1823422"/>
            <a:ext cx="7227651" cy="18281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18680" y="3926746"/>
            <a:ext cx="66148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有什么关系呢？</a:t>
            </a:r>
            <a:endParaRPr kumimoji="1" lang="en-US" altLang="zh-CN" sz="1600" dirty="0" smtClean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能够传入字典，那么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能够传入字典作为数据么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？那么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mongodb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的数据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是不是也可以这样传入呢？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对于一个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类型，既有行索引，又有列索引，我们能够对他做什么操作呢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DataFrame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235412" y="1562925"/>
            <a:ext cx="693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和一个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ndarray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一样，我们通过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shape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ndim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dtype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了解这个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ndarray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的基本信息，那么对于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我们有什么方法了解呢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5361" y="2528446"/>
            <a:ext cx="7500026" cy="337816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91055" y="1718567"/>
            <a:ext cx="6760724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那么回到之前我们读取的狗名字统计的数据上，我们尝试一下刚刚的方法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很多同学肯定想知道使用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次数最高的前几个名字是什么呢？</a:t>
            </a:r>
            <a:endParaRPr kumimoji="1"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 err="1" smtClean="0"/>
              <a:t>df.sort_values</a:t>
            </a:r>
            <a:r>
              <a:rPr lang="en-US" altLang="zh-CN" sz="1600" dirty="0" smtClean="0"/>
              <a:t>(by="</a:t>
            </a:r>
            <a:r>
              <a:rPr lang="en-US" altLang="zh-CN" sz="1600" dirty="0"/>
              <a:t>Count_</a:t>
            </a:r>
            <a:r>
              <a:rPr lang="en-US" altLang="zh-CN" sz="1600" dirty="0" err="1"/>
              <a:t>AnimalName</a:t>
            </a:r>
            <a:r>
              <a:rPr lang="en-US" altLang="zh-CN" sz="1600" dirty="0" smtClean="0"/>
              <a:t>",ascending=</a:t>
            </a:r>
            <a:r>
              <a:rPr lang="en-US" altLang="zh-CN" sz="1600" i="1" dirty="0" smtClean="0"/>
              <a:t>False</a:t>
            </a:r>
            <a:r>
              <a:rPr lang="en-US" altLang="zh-CN" sz="1600" dirty="0" smtClean="0"/>
              <a:t>)</a:t>
            </a:r>
            <a:endParaRPr lang="en-US" altLang="zh-CN" sz="1600" dirty="0" smtClean="0"/>
          </a:p>
          <a:p>
            <a:endParaRPr kumimoji="1" lang="en-US" altLang="zh-CN" sz="1600" dirty="0" smtClean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那么问题又来了：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如果我的数据有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10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列，我想按照其中的第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，第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3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，第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8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列排序，怎么办？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看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ipython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的帮助文档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之取行或者列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293981" y="1940570"/>
            <a:ext cx="6536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刚刚我们知道了如何给数据按照某一行或者列排序，那么现在我们想单独研究使用次数前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100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的数据，应该如何做？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93981" y="3155018"/>
            <a:ext cx="6536988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df_sorted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=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df.sort_values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(by="</a:t>
            </a:r>
            <a:r>
              <a:rPr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Count_AnimalName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")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df_sorted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[:100]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我们具体要选择某一列该怎么选择呢？</a:t>
            </a:r>
            <a:r>
              <a:rPr kumimoji="1" lang="en-US" altLang="zh-CN" sz="1200" dirty="0" err="1" smtClean="0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kumimoji="1"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["</a:t>
            </a:r>
            <a:r>
              <a:rPr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200" dirty="0" err="1">
                <a:latin typeface="PingFang SC" charset="-122"/>
                <a:ea typeface="PingFang SC" charset="-122"/>
                <a:cs typeface="PingFang SC" charset="-122"/>
              </a:rPr>
              <a:t>Count_AnimalName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"]</a:t>
            </a:r>
            <a:endParaRPr kumimoji="1" lang="en-US" altLang="zh-CN" sz="12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我们要同时选择行和列该怎么办？</a:t>
            </a:r>
            <a:r>
              <a:rPr kumimoji="1" lang="en-US" altLang="zh-CN" sz="1200" dirty="0" err="1" smtClean="0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kumimoji="1"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[:100]["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200" dirty="0" err="1">
                <a:latin typeface="PingFang SC" charset="-122"/>
                <a:ea typeface="PingFang SC" charset="-122"/>
                <a:cs typeface="PingFang SC" charset="-122"/>
              </a:rPr>
              <a:t>Count_AnimalName</a:t>
            </a:r>
            <a:r>
              <a:rPr lang="en-US" altLang="zh-CN" sz="12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"</a:t>
            </a:r>
            <a:r>
              <a:rPr kumimoji="1"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]</a:t>
            </a:r>
            <a:endParaRPr kumimoji="1" lang="en-US" altLang="zh-CN" sz="12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loc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1056" y="2798567"/>
            <a:ext cx="7140102" cy="361895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59351" y="1699113"/>
            <a:ext cx="42313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还有更多的经过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优化过的选择方式：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df.loc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通过</a:t>
            </a:r>
            <a:r>
              <a:rPr lang="zh-CN" altLang="en-US" sz="1600" b="1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标签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索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引行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df.iloc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通过</a:t>
            </a:r>
            <a:r>
              <a:rPr lang="zh-CN" altLang="en-US" sz="1600" b="1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位置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获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取行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err="1" smtClean="0"/>
              <a:t>iloc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459351" y="1699113"/>
            <a:ext cx="42313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还有更多的经过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优化过的选择方式：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df.loc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通过</a:t>
            </a:r>
            <a:r>
              <a:rPr lang="zh-CN" altLang="en-US" sz="1600" b="1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标签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索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引行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df.iloc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通过</a:t>
            </a:r>
            <a:r>
              <a:rPr lang="zh-CN" altLang="en-US" sz="1600" b="1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位置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获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取行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9351" y="2744165"/>
            <a:ext cx="6157609" cy="114844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351" y="4680718"/>
            <a:ext cx="6400800" cy="169277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459351" y="4192618"/>
            <a:ext cx="444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赋值更改数据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的过程：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62680" y="2438212"/>
            <a:ext cx="7293380" cy="1005380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我们并不是不愿意学习新的知识，只是在学习之前我们更想知道学习他们能够帮助我们解决什么问题。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为什么要学习</a:t>
            </a:r>
            <a:r>
              <a:rPr kumimoji="1" lang="en-US" altLang="zh-CN" dirty="0" smtClean="0"/>
              <a:t>pandas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之布尔索引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089498" y="1786661"/>
            <a:ext cx="7257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回到之前狗的名字的问题上，假如我们想找到所有的使用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次数超过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800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的狗的名字，应该怎么选择？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9498" y="2847200"/>
            <a:ext cx="5441274" cy="253384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之布尔索引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963038" y="1786661"/>
            <a:ext cx="7383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回到之前狗的名字的问题上，假如我们想找到所有的使用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次数超过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700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并且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名字的字符串的长度大于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4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的狗的名字，应该怎么选择？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038" y="2717969"/>
            <a:ext cx="6926094" cy="28318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569" y="4564735"/>
            <a:ext cx="2094149" cy="755484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之字符串方法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3750" y="1569765"/>
            <a:ext cx="5737449" cy="470547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缺失数据的处理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566153" y="1867711"/>
            <a:ext cx="6429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观察下面这组数据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1873" y="2535551"/>
            <a:ext cx="7091464" cy="22409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6152" y="4894236"/>
            <a:ext cx="64299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我们的数据缺失通常有两种情况：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一种就是空，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None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等，在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是</a:t>
            </a:r>
            <a:r>
              <a:rPr kumimoji="1" lang="en-US" altLang="zh-CN" sz="14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np.nan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一样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另一种是我们让其为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，蓝色框中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缺失数据的处理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96502" y="1712069"/>
            <a:ext cx="72957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对于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的数据，在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numpy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中我们是如何处理的？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在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中我们处理起来非常容易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判断数据是否为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pd.isnull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),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pd.notnull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处理方式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：删除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所在的行列</a:t>
            </a:r>
            <a:r>
              <a:rPr lang="en-US" altLang="zh-CN" sz="1600" dirty="0" err="1" smtClean="0"/>
              <a:t>dropna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(</a:t>
            </a:r>
            <a:r>
              <a:rPr lang="en-US" altLang="zh-CN" sz="1600" dirty="0"/>
              <a:t>axis=0, how=</a:t>
            </a:r>
            <a:r>
              <a:rPr lang="en-US" altLang="zh-CN" sz="1600" dirty="0" smtClean="0"/>
              <a:t>'any',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inplace</a:t>
            </a:r>
            <a:r>
              <a:rPr lang="en-US" altLang="zh-CN" sz="1600" dirty="0" smtClean="0"/>
              <a:t>=False)</a:t>
            </a:r>
            <a:endParaRPr lang="en-US" altLang="zh-CN" sz="1600" dirty="0" smtClean="0"/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处理方式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2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：填充数据，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t.fillna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t.mean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()),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t.fiallna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t.median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()),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t.fillna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(0)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处理为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的数据：</a:t>
            </a:r>
            <a:r>
              <a:rPr lang="en-US" altLang="zh-CN" sz="1600" dirty="0" err="1"/>
              <a:t>t</a:t>
            </a:r>
            <a:r>
              <a:rPr lang="en-US" altLang="zh-CN" sz="1600" dirty="0"/>
              <a:t>[</a:t>
            </a:r>
            <a:r>
              <a:rPr lang="en-US" altLang="zh-CN" sz="1600" dirty="0" err="1"/>
              <a:t>t</a:t>
            </a:r>
            <a:r>
              <a:rPr lang="en-US" altLang="zh-CN" sz="1600" dirty="0"/>
              <a:t>==0]=</a:t>
            </a:r>
            <a:r>
              <a:rPr lang="en-US" altLang="zh-CN" sz="1600" dirty="0" err="1" smtClean="0"/>
              <a:t>np.nan</a:t>
            </a:r>
            <a:endParaRPr lang="en-US" altLang="zh-CN" sz="1600" dirty="0" smtClean="0"/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当然并不是每次为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的数据都需要处理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计算平均值等情况，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是不参与计算的，但是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65006" y="1854551"/>
            <a:ext cx="7594938" cy="1754410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假设现在我们有一组从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2006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年到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2016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年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1000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部最流行的电影数据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，我们想知道这些电影数据中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评分的平均分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，导演的人数等信息，我们应该怎么获取？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数据来源：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https://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damianpanek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sunday-eda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/data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常用统计方法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常用统计方法</a:t>
            </a:r>
            <a:endParaRPr kumimoji="1" lang="zh-CN" altLang="en-US" dirty="0"/>
          </a:p>
        </p:txBody>
      </p:sp>
      <p:grpSp>
        <p:nvGrpSpPr>
          <p:cNvPr id="6" name="组 5"/>
          <p:cNvGrpSpPr/>
          <p:nvPr/>
        </p:nvGrpSpPr>
        <p:grpSpPr>
          <a:xfrm>
            <a:off x="1018729" y="2356512"/>
            <a:ext cx="6809361" cy="3522490"/>
            <a:chOff x="1157794" y="2018692"/>
            <a:chExt cx="6809361" cy="352249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57794" y="2018692"/>
              <a:ext cx="6809361" cy="3522490"/>
            </a:xfrm>
            <a:prstGeom prst="rect">
              <a:avLst/>
            </a:prstGeom>
          </p:spPr>
        </p:pic>
        <p:sp>
          <p:nvSpPr>
            <p:cNvPr id="2" name="矩形 1"/>
            <p:cNvSpPr/>
            <p:nvPr/>
          </p:nvSpPr>
          <p:spPr>
            <a:xfrm>
              <a:off x="1234912" y="3186260"/>
              <a:ext cx="5081048" cy="4053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562840" y="3006457"/>
              <a:ext cx="5015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temp_list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 = </a:t>
              </a:r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df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["Actors"].</a:t>
              </a:r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str.split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(",").</a:t>
              </a:r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tolist</a:t>
              </a:r>
              <a:r>
                <a:rPr lang="en-US" altLang="zh-CN" sz="1600" dirty="0" smtClean="0">
                  <a:latin typeface="PingFang SC" charset="-122"/>
                  <a:ea typeface="PingFang SC" charset="-122"/>
                  <a:cs typeface="PingFang SC" charset="-122"/>
                </a:rPr>
                <a:t>()</a:t>
              </a:r>
              <a:endParaRPr lang="en-US" altLang="zh-CN" sz="1600" dirty="0" smtClean="0">
                <a:latin typeface="PingFang SC" charset="-122"/>
                <a:ea typeface="PingFang SC" charset="-122"/>
                <a:cs typeface="PingFang SC" charset="-122"/>
              </a:endParaRPr>
            </a:p>
            <a:p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nums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 = </a:t>
              </a:r>
              <a:r>
                <a:rPr lang="en-US" altLang="zh-CN" sz="1600" dirty="0" smtClean="0">
                  <a:latin typeface="PingFang SC" charset="-122"/>
                  <a:ea typeface="PingFang SC" charset="-122"/>
                  <a:cs typeface="PingFang SC" charset="-122"/>
                </a:rPr>
                <a:t>set([</a:t>
              </a:r>
              <a:r>
                <a:rPr lang="en-US" altLang="zh-CN" sz="1600" dirty="0" err="1" smtClean="0">
                  <a:latin typeface="PingFang SC" charset="-122"/>
                  <a:ea typeface="PingFang SC" charset="-122"/>
                  <a:cs typeface="PingFang SC" charset="-122"/>
                </a:rPr>
                <a:t>i</a:t>
              </a:r>
              <a:r>
                <a:rPr lang="en-US" altLang="zh-CN" sz="1600" dirty="0" smtClean="0">
                  <a:latin typeface="PingFang SC" charset="-122"/>
                  <a:ea typeface="PingFang SC" charset="-122"/>
                  <a:cs typeface="PingFang SC" charset="-122"/>
                </a:rPr>
                <a:t> 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for j in </a:t>
              </a:r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temp_list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 for </a:t>
              </a:r>
              <a:r>
                <a:rPr lang="en-US" altLang="zh-CN" sz="1600" dirty="0" err="1">
                  <a:latin typeface="PingFang SC" charset="-122"/>
                  <a:ea typeface="PingFang SC" charset="-122"/>
                  <a:cs typeface="PingFang SC" charset="-122"/>
                </a:rPr>
                <a:t>i</a:t>
              </a:r>
              <a:r>
                <a:rPr lang="en-US" altLang="zh-CN" sz="1600" dirty="0">
                  <a:latin typeface="PingFang SC" charset="-122"/>
                  <a:ea typeface="PingFang SC" charset="-122"/>
                  <a:cs typeface="PingFang SC" charset="-122"/>
                </a:rPr>
                <a:t> in j</a:t>
              </a:r>
              <a:r>
                <a:rPr lang="en-US" altLang="zh-CN" sz="1600" dirty="0" smtClean="0">
                  <a:latin typeface="PingFang SC" charset="-122"/>
                  <a:ea typeface="PingFang SC" charset="-122"/>
                  <a:cs typeface="PingFang SC" charset="-122"/>
                </a:rPr>
                <a:t>])</a:t>
              </a:r>
              <a:endParaRPr kumimoji="1" lang="zh-CN" altLang="en-US" sz="1600" dirty="0"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566153" y="1867711"/>
            <a:ext cx="6429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对于这一组电影数据，如果我们想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rating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runtime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的分布情况，应该如何呈现数据？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566153" y="1867711"/>
            <a:ext cx="64299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对于这一组电影数据，如果我们希望统计电影分类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(genre)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的情况，应该如何处理数据？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思路：重新构造一个全为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的数组，列名为分类，如果某一条数据中分类出现过，就让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0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变为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1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130" y="1731524"/>
            <a:ext cx="8629228" cy="29689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52952" y="1728091"/>
            <a:ext cx="7293380" cy="3826402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numpy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已经能够帮助我们处理数据，能够结合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matplotlib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解决我们数据分析的问题，那么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学习的目的在什么地方呢？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numpy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能够帮我们处理处理数值型数据，但是这还不够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很多时候，我们的数据除了数值之外，还有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字符串，还有时间序列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等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比如：我们通过爬虫获取到了存储在数据库中的数据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比如：之前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youtube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的例子中除了数值之外还有国家的信息，视频的分类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(tag)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信息，标题信息等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所以，</a:t>
            </a:r>
            <a:r>
              <a:rPr kumimoji="1" lang="en-US" altLang="zh-CN" sz="14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numpy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能够帮助我们处理数值，但是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除了处理数值之外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基于</a:t>
            </a:r>
            <a:r>
              <a:rPr kumimoji="1" lang="en-US" altLang="zh-CN" sz="14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numpy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，还能够帮助我们处理其他类型的数据</a:t>
            </a:r>
            <a:endParaRPr kumimoji="1" lang="en-US" altLang="zh-CN" sz="14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为什么要学习</a:t>
            </a:r>
            <a:r>
              <a:rPr kumimoji="1" lang="en-US" altLang="zh-CN" dirty="0" smtClean="0"/>
              <a:t>pandas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数据合并之</a:t>
            </a:r>
            <a:r>
              <a:rPr kumimoji="1" lang="en-US" altLang="zh-CN" dirty="0" smtClean="0"/>
              <a:t>join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352145" y="1710199"/>
            <a:ext cx="591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join:</a:t>
            </a:r>
            <a:r>
              <a:rPr kumimoji="1"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默认情况下他是把行索引相同的数据合并到一起</a:t>
            </a:r>
            <a:endParaRPr kumimoji="1" lang="zh-CN" altLang="en-US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145" y="2478833"/>
            <a:ext cx="4122895" cy="350367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数据合并之</a:t>
            </a:r>
            <a:r>
              <a:rPr kumimoji="1" lang="en-US" altLang="zh-CN" dirty="0" smtClean="0"/>
              <a:t>merge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352145" y="1390036"/>
            <a:ext cx="600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merge:</a:t>
            </a:r>
            <a:r>
              <a:rPr kumimoji="1"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按照指定的列把数据按照一定的方式合并到一起</a:t>
            </a:r>
            <a:endParaRPr kumimoji="1" lang="zh-CN" altLang="en-US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145" y="1838507"/>
            <a:ext cx="6011694" cy="436801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86017" y="1926077"/>
            <a:ext cx="1731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默认的合并方式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inner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并集</a:t>
            </a:r>
            <a:endParaRPr kumimoji="1"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86016" y="3390237"/>
            <a:ext cx="1731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merge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outer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交集，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补全</a:t>
            </a:r>
            <a:endParaRPr kumimoji="1"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86014" y="4416451"/>
            <a:ext cx="1731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merge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left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左边为准，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补全</a:t>
            </a:r>
            <a:endParaRPr kumimoji="1"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86015" y="5366782"/>
            <a:ext cx="17315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merge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right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右边为准，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NaN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补全</a:t>
            </a:r>
            <a:endParaRPr kumimoji="1" lang="zh-CN" altLang="en-US" sz="16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938922" y="1895875"/>
            <a:ext cx="724710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现在我们有一组关于全球星巴克店铺的统计数据，如果我想知道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美国的星巴克数量和中国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的哪个多，或者我想知道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中国每个省份星巴克的数量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的情况，那么应该怎么办？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思路：遍历一遍，每次加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1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？？？</a:t>
            </a:r>
            <a:endParaRPr kumimoji="1" lang="en-US" altLang="zh-CN" sz="14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数据来源：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https://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starbucks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/store-locations/data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分组和聚合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843595" y="1925058"/>
            <a:ext cx="5588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在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中类似的分组的操作我们有很简单的方式来完成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df.groupby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(by="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columns_name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")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那么问题来了，调用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groupby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方法之后返回的是什么内容？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分组和聚合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658767" y="1848256"/>
            <a:ext cx="65805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grouped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=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df.groupby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(by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="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columns_name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")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grouped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是一个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DataFrameGroupBy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对象，是可迭代的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grouped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中的每一个元素是一个元组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元组里面是（索引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分组的值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，分组之后的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）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那么，回到之前的问题：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要统计美国和中国的星巴克的数量，我们应该怎么做？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分组之后的每个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的长度？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长度是一个思路，但是我们有更多的方法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聚合方法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来解决这个问题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分组和聚合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01960" y="1819073"/>
            <a:ext cx="5321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要统计美国和中国的星巴克的数量，我们应该怎么做？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DataFrameGroupBy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对象有很多经过优化的方法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t="12257" b="18389"/>
          <a:stretch>
            <a:fillRect/>
          </a:stretch>
        </p:blipFill>
        <p:spPr>
          <a:xfrm>
            <a:off x="1901960" y="2915054"/>
            <a:ext cx="4254832" cy="203632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分组和聚合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03709" y="1712068"/>
            <a:ext cx="65175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如果我们需要对国家和省份进行分组统计，应该怎么操作呢？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grouped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=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</a:t>
            </a:r>
            <a:r>
              <a:rPr lang="en-US" altLang="zh-CN" sz="1600" dirty="0" err="1" smtClean="0"/>
              <a:t>groupby</a:t>
            </a:r>
            <a:r>
              <a:rPr lang="en-US" altLang="zh-CN" sz="1600" dirty="0" smtClean="0"/>
              <a:t>(by</a:t>
            </a:r>
            <a:r>
              <a:rPr lang="en-US" altLang="zh-CN" sz="1600" dirty="0"/>
              <a:t>=[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["Country"],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["State/Province</a:t>
            </a:r>
            <a:r>
              <a:rPr lang="en-US" altLang="zh-CN" sz="1600" dirty="0" smtClean="0"/>
              <a:t>"]])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很多时候我们只希望对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获取分组之后的某一部分数据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，或者说我们只希望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对某几列数据进行分组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，这个时候我们应该怎么办呢？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获取分组之后的某一部分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数据：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/>
              <a:t> </a:t>
            </a:r>
            <a:r>
              <a:rPr lang="en-US" altLang="zh-CN" sz="1600" dirty="0" err="1"/>
              <a:t>df.groupby</a:t>
            </a:r>
            <a:r>
              <a:rPr lang="en-US" altLang="zh-CN" sz="1600" dirty="0"/>
              <a:t>(by=["</a:t>
            </a:r>
            <a:r>
              <a:rPr lang="en-US" altLang="zh-CN" sz="1600" dirty="0" err="1"/>
              <a:t>Country","State</a:t>
            </a:r>
            <a:r>
              <a:rPr lang="en-US" altLang="zh-CN" sz="1600" dirty="0"/>
              <a:t>/Province"])["Country</a:t>
            </a:r>
            <a:r>
              <a:rPr lang="en-US" altLang="zh-CN" sz="1600" dirty="0" smtClean="0"/>
              <a:t>"].count()</a:t>
            </a:r>
            <a:endParaRPr lang="en-US" altLang="zh-CN" sz="1600" dirty="0" smtClean="0"/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对某几列数据进行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分组：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/>
              <a:t> 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["Country"].</a:t>
            </a:r>
            <a:r>
              <a:rPr lang="en-US" altLang="zh-CN" sz="1600" dirty="0" err="1"/>
              <a:t>groupby</a:t>
            </a:r>
            <a:r>
              <a:rPr lang="en-US" altLang="zh-CN" sz="1600" dirty="0"/>
              <a:t>(by=[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["Country"],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["State/Province</a:t>
            </a:r>
            <a:r>
              <a:rPr lang="en-US" altLang="zh-CN" sz="1600" dirty="0" smtClean="0"/>
              <a:t>"]]).count()</a:t>
            </a:r>
            <a:endParaRPr lang="en-US" altLang="zh-CN" sz="1600" dirty="0" smtClean="0"/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观察结果，由于只选择了一列数据，所以结果是一个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如果我想返回一个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类型呢？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分组和聚合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96501" y="1819073"/>
            <a:ext cx="74299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t1 = </a:t>
            </a:r>
            <a:r>
              <a:rPr lang="en-US" altLang="zh-CN" sz="1600" dirty="0" err="1"/>
              <a:t>df</a:t>
            </a:r>
            <a:r>
              <a:rPr lang="en-US" altLang="zh-CN" sz="1600" dirty="0" smtClean="0"/>
              <a:t>[["</a:t>
            </a:r>
            <a:r>
              <a:rPr lang="en-US" altLang="zh-CN" sz="1600" dirty="0"/>
              <a:t>Country</a:t>
            </a:r>
            <a:r>
              <a:rPr lang="en-US" altLang="zh-CN" sz="1600" dirty="0" smtClean="0"/>
              <a:t>"]].</a:t>
            </a:r>
            <a:r>
              <a:rPr lang="en-US" altLang="zh-CN" sz="1600" dirty="0" err="1"/>
              <a:t>groupby</a:t>
            </a:r>
            <a:r>
              <a:rPr lang="en-US" altLang="zh-CN" sz="1600" dirty="0"/>
              <a:t>(by=[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["Country"],</a:t>
            </a:r>
            <a:r>
              <a:rPr lang="en-US" altLang="zh-CN" sz="1600" dirty="0" err="1"/>
              <a:t>df</a:t>
            </a:r>
            <a:r>
              <a:rPr lang="en-US" altLang="zh-CN" sz="1600" dirty="0"/>
              <a:t>["State/Province"]]).count()</a:t>
            </a:r>
            <a:br>
              <a:rPr lang="en-US" altLang="zh-CN" sz="1600" dirty="0"/>
            </a:br>
            <a:r>
              <a:rPr lang="en-US" altLang="zh-CN" sz="1600" dirty="0"/>
              <a:t>t2 = </a:t>
            </a:r>
            <a:r>
              <a:rPr lang="en-US" altLang="zh-CN" sz="1600" dirty="0" err="1"/>
              <a:t>df.groupby</a:t>
            </a:r>
            <a:r>
              <a:rPr lang="en-US" altLang="zh-CN" sz="1600" dirty="0"/>
              <a:t>(by=["</a:t>
            </a:r>
            <a:r>
              <a:rPr lang="en-US" altLang="zh-CN" sz="1600" dirty="0" err="1"/>
              <a:t>Country","State</a:t>
            </a:r>
            <a:r>
              <a:rPr lang="en-US" altLang="zh-CN" sz="1600" dirty="0"/>
              <a:t>/Province</a:t>
            </a:r>
            <a:r>
              <a:rPr lang="en-US" altLang="zh-CN" sz="1600" dirty="0" smtClean="0"/>
              <a:t>"])[["</a:t>
            </a:r>
            <a:r>
              <a:rPr lang="en-US" altLang="zh-CN" sz="1600" dirty="0"/>
              <a:t>Country</a:t>
            </a:r>
            <a:r>
              <a:rPr lang="en-US" altLang="zh-CN" sz="1600" dirty="0" smtClean="0"/>
              <a:t>"]].</a:t>
            </a:r>
            <a:r>
              <a:rPr lang="en-US" altLang="zh-CN" sz="1600" dirty="0"/>
              <a:t>count</a:t>
            </a:r>
            <a:r>
              <a:rPr lang="en-US" altLang="zh-CN" sz="1600" dirty="0" smtClean="0"/>
              <a:t>()</a:t>
            </a:r>
            <a:endParaRPr lang="en-US" altLang="zh-CN" sz="1600" dirty="0" smtClean="0"/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以上的两条命令结果一样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和之前的结果的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区别在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于当前返回的是一个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和之前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使用一个分组条件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相比，当前的返回结果的前两列是什么？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索引和复合索引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269662" y="1857983"/>
            <a:ext cx="709612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简单的索引操作：</a:t>
            </a:r>
            <a:endParaRPr kumimoji="1" lang="zh-CN" altLang="en-US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df 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= 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pd.DataFrame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({'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a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': 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range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(7),'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b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': 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range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(7, 0, -1),'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c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': ['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one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one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one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two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two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two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', 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two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'],'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d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': 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list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("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  <a:sym typeface="+mn-ea"/>
              </a:rPr>
              <a:t>hjklmno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  <a:t>")})</a:t>
            </a:r>
            <a:br>
              <a:rPr lang="en-US" altLang="zh-CN" sz="1600" dirty="0">
                <a:latin typeface="PingFang SC" charset="-122"/>
                <a:ea typeface="PingFang SC" charset="-122"/>
                <a:cs typeface="PingFang SC" charset="-122"/>
                <a:sym typeface="+mn-ea"/>
              </a:rPr>
            </a:b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获取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df.index</a:t>
            </a:r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指定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：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df.index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=</a:t>
            </a:r>
            <a:r>
              <a:rPr kumimoji="1"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['</a:t>
            </a:r>
            <a:r>
              <a:rPr kumimoji="1"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x','y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']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重新设置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: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df.reindex</a:t>
            </a: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list("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abcedf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"))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指定某一列作为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：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df.set_index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("</a:t>
            </a:r>
            <a:r>
              <a:rPr kumimoji="1"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Country",drop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=False)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返回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index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的唯一值：</a:t>
            </a:r>
            <a:r>
              <a:rPr lang="en-US" altLang="zh-CN" sz="1600" dirty="0" err="1">
                <a:latin typeface="PingFang SC" charset="-122"/>
                <a:ea typeface="PingFang SC" charset="-122"/>
                <a:cs typeface="PingFang SC" charset="-122"/>
              </a:rPr>
              <a:t>df.set_index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("Country").</a:t>
            </a:r>
            <a:r>
              <a:rPr lang="en-US" altLang="zh-CN" sz="1600" dirty="0" err="1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index.unique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()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假设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a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为一个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,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那么当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a.set_index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(["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c","d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"])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即设置两个索引的时候是什么样子的结果呢？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a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=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pd.DataFrame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({'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a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':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range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(7),'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b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':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range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(7, 0, -1),'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c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': ['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one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one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one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two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two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two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', 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two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'],'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d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':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list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("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hjklmno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")})</a:t>
            </a:r>
            <a:b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</a:br>
            <a:endParaRPr lang="en-US" altLang="zh-CN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复合索引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5343" y="1691639"/>
            <a:ext cx="6634264" cy="36488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45343" y="5622587"/>
            <a:ext cx="4464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那么问题来了：我只想取索引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h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对应值怎么办？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33497" y="2088015"/>
            <a:ext cx="7293380" cy="107347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1400" i="1" dirty="0"/>
              <a:t>pandas</a:t>
            </a:r>
            <a:r>
              <a:rPr lang="en-US" altLang="zh-CN" sz="1400" dirty="0"/>
              <a:t> is an open source, BSD-licensed library providing </a:t>
            </a:r>
            <a:r>
              <a:rPr lang="en-US" altLang="zh-CN" sz="1400" dirty="0">
                <a:solidFill>
                  <a:srgbClr val="FF0000"/>
                </a:solidFill>
              </a:rPr>
              <a:t>high-performance</a:t>
            </a:r>
            <a:r>
              <a:rPr lang="en-US" altLang="zh-CN" sz="1400" dirty="0"/>
              <a:t>, </a:t>
            </a:r>
            <a:r>
              <a:rPr lang="en-US" altLang="zh-CN" sz="1400" dirty="0">
                <a:solidFill>
                  <a:srgbClr val="FF0000"/>
                </a:solidFill>
              </a:rPr>
              <a:t>easy-to-use</a:t>
            </a:r>
            <a:r>
              <a:rPr lang="en-US" altLang="zh-CN" sz="1400" dirty="0"/>
              <a:t> </a:t>
            </a:r>
            <a:r>
              <a:rPr lang="en-US" altLang="zh-CN" sz="1400" dirty="0">
                <a:solidFill>
                  <a:srgbClr val="FF0000"/>
                </a:solidFill>
              </a:rPr>
              <a:t>data structures </a:t>
            </a:r>
            <a:r>
              <a:rPr lang="en-US" altLang="zh-CN" sz="1400" dirty="0"/>
              <a:t>and </a:t>
            </a:r>
            <a:r>
              <a:rPr lang="en-US" altLang="zh-CN" sz="1400" dirty="0">
                <a:solidFill>
                  <a:srgbClr val="FF0000"/>
                </a:solidFill>
              </a:rPr>
              <a:t>data analysis</a:t>
            </a:r>
            <a:r>
              <a:rPr lang="en-US" altLang="zh-CN" sz="1400" dirty="0"/>
              <a:t> tools for the Python programming language.</a:t>
            </a:r>
            <a:endParaRPr kumimoji="1" lang="en-US" altLang="zh-CN" sz="1400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什么是</a:t>
            </a:r>
            <a:r>
              <a:rPr kumimoji="1" lang="en-US" altLang="zh-CN" dirty="0" smtClean="0"/>
              <a:t>pandas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复合索引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410713" y="1653701"/>
            <a:ext cx="4464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我只想取索引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h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对应值怎么办？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0713" y="2248466"/>
            <a:ext cx="6789906" cy="39714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46706" y="4620638"/>
            <a:ext cx="382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那么：</a:t>
            </a:r>
            <a:r>
              <a:rPr kumimoji="1" lang="en-US" altLang="zh-CN" dirty="0" err="1" smtClean="0"/>
              <a:t>DataFrame</a:t>
            </a:r>
            <a:r>
              <a:rPr kumimoji="1" lang="zh-CN" altLang="en-US" dirty="0" smtClean="0"/>
              <a:t>是怎样取值呢？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DataFrame</a:t>
            </a:r>
            <a:r>
              <a:rPr kumimoji="1" lang="zh-CN" altLang="en-US" dirty="0" smtClean="0"/>
              <a:t>复合索引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343" y="1849051"/>
            <a:ext cx="5982511" cy="377179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570050" y="5476672"/>
            <a:ext cx="4961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那么，回到星巴克数据的问题上来，如果我们想单独的获取分组之后北京的星巴克总数，应该怎么做？</a:t>
            </a:r>
            <a:endParaRPr kumimoji="1"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130559" y="1955258"/>
            <a:ext cx="486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使用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matplotlib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呈现出店铺总数排名前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10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的国家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使用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matplotlib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呈现出每个中国每个城市的店铺数量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130559" y="1955258"/>
            <a:ext cx="56710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现在我们有全球排名靠前的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10000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本书的数据，那么请统计一下下面几个问题：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不同年份书的数量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不同年份书的平均评分情况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收据来源：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https://</a:t>
            </a:r>
            <a:r>
              <a:rPr kumimoji="1"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zygmunt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/goodbooks-10k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838729" y="1974713"/>
            <a:ext cx="58558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现在我们有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2015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到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2017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年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25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万条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911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的紧急电话的数据，请统计出出这些数据中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不同类型的紧急情况的次数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，如果我们还想统计出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不同月份不同类型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紧急电话的次数的变化情况，应该怎么做呢？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数据来源：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https://</a:t>
            </a:r>
            <a:r>
              <a:rPr kumimoji="1"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mchirico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montcoalert</a:t>
            </a:r>
            <a:r>
              <a:rPr kumimoji="1"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/data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为什么要学习</a:t>
            </a:r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中的时间序列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459149" y="1838526"/>
            <a:ext cx="63035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不管在什么行业，时间序列都是一种非常重要的数据形式，很多统计数据以及数据的规律也都和时间序列有着非常重要的联系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而且在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中处理时间序列是非常简单的</a:t>
            </a:r>
            <a:endParaRPr kumimoji="1"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生成一段时间范围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449421" y="1663428"/>
            <a:ext cx="69358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pd.date_range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(start=None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, end=None, periods=None,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='D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')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start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end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以及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配合能够生成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start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end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范围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内以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频率</a:t>
            </a:r>
            <a:r>
              <a:rPr kumimoji="1" lang="en-US" altLang="zh-CN" sz="14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的一组时间索引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start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和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periods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以及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配合能够生成从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start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开始的频率为</a:t>
            </a:r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periods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个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时间索引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7243" y="2792633"/>
            <a:ext cx="5145932" cy="3533953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关于频率的更多缩写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0995" y="1605064"/>
            <a:ext cx="7153923" cy="421816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DataFrame</a:t>
            </a:r>
            <a:r>
              <a:rPr kumimoji="1" lang="zh-CN" altLang="en-US" dirty="0" smtClean="0"/>
              <a:t>中使用时间序列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614792" y="1780162"/>
            <a:ext cx="63229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index=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pd.date_range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("20170101",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periods=10)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 err="1" smtClean="0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=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pd.DataFrame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np.random.rand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(10),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index=index)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回到最开始的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911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数据的案例中，我们可以使用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提供的方法把时间字符串转化为时间序列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["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timeStamp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"] = 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pd.to_datetime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df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["</a:t>
            </a: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timeStamp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"],</a:t>
            </a:r>
            <a:r>
              <a:rPr lang="en-US" altLang="zh-CN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format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="")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format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参数大部分情况下可以不用写，但是对于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无法格式化的时间字符串，我们可以</a:t>
            </a:r>
            <a:r>
              <a:rPr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使用该参数，比如包含中文</a:t>
            </a:r>
            <a:endParaRPr lang="en-US" altLang="zh-CN" sz="1400" dirty="0" smtClean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那么问题来了：</a:t>
            </a:r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我们现在要统计每个月或者每个季度的次数怎么办呢？</a:t>
            </a: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重采样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614792" y="1780162"/>
            <a:ext cx="6322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重采样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：指的是将时间序列从</a:t>
            </a:r>
            <a:r>
              <a:rPr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一个频率转化为另一个频率进行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处理的过程，将高频率数据转化为低频率数据为</a:t>
            </a:r>
            <a:r>
              <a:rPr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降采样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，低频率转化为高频率为</a:t>
            </a:r>
            <a:r>
              <a:rPr lang="zh-CN" altLang="en-US" sz="14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升采样</a:t>
            </a:r>
            <a:endParaRPr lang="en-US" altLang="zh-CN" sz="1400" dirty="0" smtClean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pandas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提供了一个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resample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的方法来帮助我们实现频率转化</a:t>
            </a: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b="13662"/>
          <a:stretch>
            <a:fillRect/>
          </a:stretch>
        </p:blipFill>
        <p:spPr>
          <a:xfrm>
            <a:off x="1614791" y="2921343"/>
            <a:ext cx="6021421" cy="34210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079699" y="1971283"/>
            <a:ext cx="2965551" cy="1073475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Series 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一维，带标签数组</a:t>
            </a:r>
            <a:endParaRPr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altLang="zh-CN" sz="1400" dirty="0" err="1">
                <a:latin typeface="PingFang SC" charset="-122"/>
                <a:ea typeface="PingFang SC" charset="-122"/>
                <a:cs typeface="PingFang SC" charset="-122"/>
              </a:rPr>
              <a:t>DataFrame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zh-CN" altLang="en-US" sz="1400" dirty="0">
                <a:latin typeface="PingFang SC" charset="-122"/>
                <a:ea typeface="PingFang SC" charset="-122"/>
                <a:cs typeface="PingFang SC" charset="-122"/>
              </a:rPr>
              <a:t>二维，</a:t>
            </a:r>
            <a:r>
              <a:rPr lang="en-US" altLang="zh-CN" sz="1400" dirty="0"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容器</a:t>
            </a:r>
            <a:endParaRPr lang="zh-CN" altLang="en-US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的常用数据类型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614792" y="1780162"/>
            <a:ext cx="6322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统计出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911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数据中不同月份电话次数的变化情况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统计出</a:t>
            </a:r>
            <a:r>
              <a:rPr kumimoji="1"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911</a:t>
            </a:r>
            <a:r>
              <a:rPr kumimoji="1"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数据中不同月份不同类型的电话的次数的变化情况</a:t>
            </a:r>
            <a:endParaRPr kumimoji="1"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思考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507990" y="1789890"/>
            <a:ext cx="610897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现在我们有北上广、深圳、和沈阳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5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个城市空气质量数据，请绘制出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5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个城市的</a:t>
            </a:r>
            <a:r>
              <a:rPr lang="en-US" altLang="zh-CN" sz="1400" dirty="0" smtClean="0">
                <a:latin typeface="PingFang SC" charset="-122"/>
                <a:ea typeface="PingFang SC" charset="-122"/>
                <a:cs typeface="PingFang SC" charset="-122"/>
              </a:rPr>
              <a:t>PM2.5</a:t>
            </a:r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随时间的变化情况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观察这组数据中的时间结构，并不是字符串，这个时候我们应该怎么办？</a:t>
            </a:r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4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400" dirty="0" smtClean="0">
                <a:latin typeface="PingFang SC" charset="-122"/>
                <a:ea typeface="PingFang SC" charset="-122"/>
                <a:cs typeface="PingFang SC" charset="-122"/>
              </a:rPr>
              <a:t>数据来源：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 https://</a:t>
            </a:r>
            <a:r>
              <a:rPr lang="en-US" altLang="zh-CN" sz="1100" dirty="0" err="1">
                <a:latin typeface="PingFang SC" charset="-122"/>
                <a:ea typeface="PingFang SC" charset="-122"/>
                <a:cs typeface="PingFang SC" charset="-122"/>
              </a:rPr>
              <a:t>www.kaggle.com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lang="en-US" altLang="zh-CN" sz="1100" dirty="0" err="1">
                <a:latin typeface="PingFang SC" charset="-122"/>
                <a:ea typeface="PingFang SC" charset="-122"/>
                <a:cs typeface="PingFang SC" charset="-122"/>
              </a:rPr>
              <a:t>uciml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/pm25-data-for-five-chinese-cities</a:t>
            </a:r>
            <a:endParaRPr lang="en-US" altLang="zh-CN" sz="11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PeriodIndex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556627" y="1731522"/>
            <a:ext cx="675079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之前所学习的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DatetimeIndex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可以理解为时间戳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那么现在我们要学习的</a:t>
            </a:r>
            <a:r>
              <a:rPr lang="en-US" altLang="zh-CN" sz="1600" dirty="0" err="1" smtClean="0">
                <a:latin typeface="PingFang SC" charset="-122"/>
                <a:ea typeface="PingFang SC" charset="-122"/>
                <a:cs typeface="PingFang SC" charset="-122"/>
              </a:rPr>
              <a:t>PeriodIndex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可以理解为时间段</a:t>
            </a:r>
            <a:endParaRPr lang="en-US" altLang="zh-CN" sz="16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kumimoji="1" lang="en-US" altLang="zh-CN" dirty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periods = </a:t>
            </a:r>
            <a:r>
              <a:rPr lang="en-US" altLang="zh-CN" sz="1100" dirty="0" err="1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pd.PeriodIndex</a:t>
            </a:r>
            <a:r>
              <a:rPr lang="en-US" altLang="zh-CN" sz="1100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(year</a:t>
            </a:r>
            <a:r>
              <a:rPr lang="en-US" altLang="zh-CN" sz="1100" dirty="0" smtClean="0">
                <a:latin typeface="PingFang SC" charset="-122"/>
                <a:ea typeface="PingFang SC" charset="-122"/>
                <a:cs typeface="PingFang SC" charset="-122"/>
              </a:rPr>
              <a:t>=data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["year"],</a:t>
            </a:r>
            <a:r>
              <a:rPr lang="en-US" altLang="zh-CN" sz="1100" dirty="0" smtClean="0">
                <a:latin typeface="PingFang SC" charset="-122"/>
                <a:ea typeface="PingFang SC" charset="-122"/>
                <a:cs typeface="PingFang SC" charset="-122"/>
              </a:rPr>
              <a:t>month=data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["month"],</a:t>
            </a:r>
            <a:r>
              <a:rPr lang="en-US" altLang="zh-CN" sz="1100" dirty="0" smtClean="0">
                <a:latin typeface="PingFang SC" charset="-122"/>
                <a:ea typeface="PingFang SC" charset="-122"/>
                <a:cs typeface="PingFang SC" charset="-122"/>
              </a:rPr>
              <a:t>day=data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["day"],</a:t>
            </a:r>
            <a:r>
              <a:rPr lang="en-US" altLang="zh-CN" sz="1100" dirty="0" smtClean="0">
                <a:latin typeface="PingFang SC" charset="-122"/>
                <a:ea typeface="PingFang SC" charset="-122"/>
                <a:cs typeface="PingFang SC" charset="-122"/>
              </a:rPr>
              <a:t>hour=data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["hour"],</a:t>
            </a:r>
            <a:r>
              <a:rPr lang="en-US" altLang="zh-CN" sz="1100" dirty="0" err="1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freq</a:t>
            </a:r>
            <a:r>
              <a:rPr lang="en-US" altLang="zh-CN" sz="1100" dirty="0">
                <a:latin typeface="PingFang SC" charset="-122"/>
                <a:ea typeface="PingFang SC" charset="-122"/>
                <a:cs typeface="PingFang SC" charset="-122"/>
              </a:rPr>
              <a:t>="H</a:t>
            </a:r>
            <a:r>
              <a:rPr lang="en-US" altLang="zh-CN" sz="1100" dirty="0" smtClean="0">
                <a:latin typeface="PingFang SC" charset="-122"/>
                <a:ea typeface="PingFang SC" charset="-122"/>
                <a:cs typeface="PingFang SC" charset="-122"/>
              </a:rPr>
              <a:t>")</a:t>
            </a:r>
            <a:endParaRPr lang="en-US" altLang="zh-CN" sz="11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100" dirty="0">
              <a:latin typeface="PingFang SC" charset="-122"/>
              <a:ea typeface="PingFang SC" charset="-122"/>
              <a:cs typeface="PingFang SC" charset="-122"/>
            </a:endParaRPr>
          </a:p>
          <a:p>
            <a:endParaRPr lang="en-US" altLang="zh-CN" sz="11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那么如果给这个时间段降采样呢？</a:t>
            </a:r>
            <a:b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</a:br>
            <a:r>
              <a:rPr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data =</a:t>
            </a:r>
            <a:r>
              <a:rPr lang="zh-CN" altLang="en-US" sz="1200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200" dirty="0" err="1" smtClean="0">
                <a:latin typeface="PingFang SC" charset="-122"/>
                <a:ea typeface="PingFang SC" charset="-122"/>
                <a:cs typeface="PingFang SC" charset="-122"/>
              </a:rPr>
              <a:t>df.set_index</a:t>
            </a:r>
            <a:r>
              <a:rPr lang="en-US" altLang="zh-CN" sz="1200" dirty="0" smtClean="0">
                <a:latin typeface="PingFang SC" charset="-122"/>
                <a:ea typeface="PingFang SC" charset="-122"/>
                <a:cs typeface="PingFang SC" charset="-122"/>
              </a:rPr>
              <a:t>(periods).resample("10D").mean()</a:t>
            </a:r>
            <a:endParaRPr lang="en-US" altLang="zh-CN" sz="1200" dirty="0" smtClean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动手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441946" y="1974714"/>
            <a:ext cx="42410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请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绘制出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5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个城市的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PM2.5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随时间的变化情况</a:t>
            </a: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创建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5120" y="1731118"/>
            <a:ext cx="7048557" cy="36683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创建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7864" y="1600349"/>
            <a:ext cx="7373566" cy="47617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切片和索引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5678" y="1809947"/>
            <a:ext cx="8244857" cy="267499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07" y="5021703"/>
            <a:ext cx="6770450" cy="5790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pandas</a:t>
            </a:r>
            <a:r>
              <a:rPr kumimoji="1" lang="zh-CN" altLang="en-US" dirty="0" smtClean="0"/>
              <a:t>之</a:t>
            </a:r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的索引和值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222171" y="1712068"/>
            <a:ext cx="6410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对于一个陌生的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series</a:t>
            </a:r>
            <a:r>
              <a:rPr kumimoji="1"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类型，我们如何知道他的索引和具体的值呢？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2171" y="2247513"/>
            <a:ext cx="7059582" cy="30780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6131</Words>
  <Application>WPS 演示</Application>
  <PresentationFormat>全屏显示(4:3)</PresentationFormat>
  <Paragraphs>396</Paragraphs>
  <Slides>53</Slides>
  <Notes>46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6" baseType="lpstr">
      <vt:lpstr>Arial</vt:lpstr>
      <vt:lpstr>宋体</vt:lpstr>
      <vt:lpstr>Wingdings</vt:lpstr>
      <vt:lpstr>Eurostile</vt:lpstr>
      <vt:lpstr>Hiragino Sans GB W3</vt:lpstr>
      <vt:lpstr>微软雅黑</vt:lpstr>
      <vt:lpstr>PingFang SC</vt:lpstr>
      <vt:lpstr>Arial Unicode MS</vt:lpstr>
      <vt:lpstr>Calibri</vt:lpstr>
      <vt:lpstr>PingFang SC Semibold</vt:lpstr>
      <vt:lpstr>Wingdings</vt:lpstr>
      <vt:lpstr>Segoe Print</vt:lpstr>
      <vt:lpstr>1_Office 主题</vt:lpstr>
      <vt:lpstr>PowerPoint 演示文稿</vt:lpstr>
      <vt:lpstr>为什么要学习pandas</vt:lpstr>
      <vt:lpstr>为什么要学习pandas</vt:lpstr>
      <vt:lpstr>什么是pandas</vt:lpstr>
      <vt:lpstr>pandas的常用数据类型</vt:lpstr>
      <vt:lpstr>pandas之Series创建</vt:lpstr>
      <vt:lpstr>pandas之Series创建</vt:lpstr>
      <vt:lpstr>pandas之Series切片和索引</vt:lpstr>
      <vt:lpstr>pandas之Series的索引和值</vt:lpstr>
      <vt:lpstr>pandas之读取外部数据</vt:lpstr>
      <vt:lpstr>pandas之读取外部数据</vt:lpstr>
      <vt:lpstr>pandas之DataFrame</vt:lpstr>
      <vt:lpstr>pandas之DataFrame</vt:lpstr>
      <vt:lpstr>pandas之DataFrame</vt:lpstr>
      <vt:lpstr>pandas之DataFrame</vt:lpstr>
      <vt:lpstr>动手</vt:lpstr>
      <vt:lpstr>pandas之取行或者列</vt:lpstr>
      <vt:lpstr>pandas之loc</vt:lpstr>
      <vt:lpstr>pandas之iloc</vt:lpstr>
      <vt:lpstr>pandas之布尔索引</vt:lpstr>
      <vt:lpstr>pandas之布尔索引</vt:lpstr>
      <vt:lpstr>pandas之字符串方法</vt:lpstr>
      <vt:lpstr>缺失数据的处理</vt:lpstr>
      <vt:lpstr>缺失数据的处理</vt:lpstr>
      <vt:lpstr>pandas常用统计方法</vt:lpstr>
      <vt:lpstr>pandas常用统计方法</vt:lpstr>
      <vt:lpstr>动手</vt:lpstr>
      <vt:lpstr>思考</vt:lpstr>
      <vt:lpstr>动手</vt:lpstr>
      <vt:lpstr>数据合并之join</vt:lpstr>
      <vt:lpstr>数据合并之merge</vt:lpstr>
      <vt:lpstr>思考</vt:lpstr>
      <vt:lpstr>分组和聚合</vt:lpstr>
      <vt:lpstr>分组和聚合</vt:lpstr>
      <vt:lpstr>分组和聚合</vt:lpstr>
      <vt:lpstr>分组和聚合</vt:lpstr>
      <vt:lpstr>分组和聚合</vt:lpstr>
      <vt:lpstr>索引和复合索引</vt:lpstr>
      <vt:lpstr>Series复合索引</vt:lpstr>
      <vt:lpstr>Series复合索引</vt:lpstr>
      <vt:lpstr>DataFrame复合索引</vt:lpstr>
      <vt:lpstr>动手</vt:lpstr>
      <vt:lpstr>动手</vt:lpstr>
      <vt:lpstr>动手</vt:lpstr>
      <vt:lpstr>为什么要学习pandas中的时间序列</vt:lpstr>
      <vt:lpstr>生成一段时间范围</vt:lpstr>
      <vt:lpstr>关于频率的更多缩写</vt:lpstr>
      <vt:lpstr>在DataFrame中使用时间序列</vt:lpstr>
      <vt:lpstr>pandas重采样</vt:lpstr>
      <vt:lpstr>动手</vt:lpstr>
      <vt:lpstr>思考</vt:lpstr>
      <vt:lpstr>PeriodIndex</vt:lpstr>
      <vt:lpstr>动手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lnovo</cp:lastModifiedBy>
  <cp:revision>301</cp:revision>
  <dcterms:created xsi:type="dcterms:W3CDTF">2015-04-23T13:51:00Z</dcterms:created>
  <dcterms:modified xsi:type="dcterms:W3CDTF">2018-09-21T07:49:23Z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